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ying the game" id="{4A09479F-9C6F-30C0-0E09-6F76DCEF8788}">
          <p14:sldIdLst>
            <p14:sldId id="256"/>
            <p14:sldId id="257"/>
            <p14:sldId id="258"/>
            <p14:sldId id="259"/>
            <p14:sldId id="260"/>
            <p14:sldId id="261"/>
          </p14:sldIdLst>
        </p14:section>
        <p14:section name="My idea" id="{FCF52F28-78AD-5409-0B4B-C38DFC08680B}">
          <p14:sldIdLst>
            <p14:sldId id="262"/>
            <p14:sldId id="263"/>
          </p14:sldIdLst>
        </p14:section>
        <p14:section name="How I used AI" id="{911C882F-991F-0FE5-2A84-8ECA14AFB21F}">
          <p14:sldIdLst>
            <p14:sldId id="264"/>
            <p14:sldId id="265"/>
            <p14:sldId id="266"/>
          </p14:sldIdLst>
        </p14:section>
        <p14:section name="Closing" id="{0F0139A4-8E48-65F6-310E-096A3DE9B5A8}">
          <p14:sldIdLst>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46944" autoAdjust="0"/>
  </p:normalViewPr>
  <p:slideViewPr>
    <p:cSldViewPr snapToGrid="0" snapToObjects="1">
      <p:cViewPr varScale="1">
        <p:scale>
          <a:sx n="48" d="100"/>
          <a:sy n="48" d="100"/>
        </p:scale>
        <p:origin x="242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2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my name is Ziqian Wang. My project is a small web game called "The Elixir/</a:t>
            </a:r>
            <a:r>
              <a:rPr lang="en-US" dirty="0" err="1"/>
              <a:t>ɪˈlɪksə</a:t>
            </a:r>
            <a:r>
              <a:rPr lang="en-US" dirty="0"/>
              <a:t>(r)/ of the Moon". It is based on a famous Chinese legend: the story of Chang'e, the lady on the moon. In this game, you are Chang'e, and your choices decide how the story ends.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game starts with a short story. Long ago, there were ten suns in the sky. The hero Hou Yi shot down nine of them. As a reward, he got a magic medicine. If you drink it, you live forever. But there is only enough for one person. He gives it to his wife, Chang'e. Now you are Chang'e.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player starts to make choices. Every scene has its own picture, and all the text is in English, with Chinese below it. In Scene 1, Hou Yi gives the medicine to Chang'e, and you choose what to say to him.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Scene 2, Chang'e finds a hurt white rabbit in the garden. You can help it, or walk away. I will help it. This choice looks small, but it is very important at the end.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zh-CN" altLang="zh-CN" dirty="0"/>
              <a:t>Now I want to introduce Peng Meng. In the old legend, Peng Meng is Hou Yi's student. Hou Yi taught him how to shoot arrows. But Peng Meng is greedy. He wants the magic medicine for himself, so he can live forever.</a:t>
            </a:r>
          </a:p>
          <a:p>
            <a:pPr rtl="0"/>
            <a:r>
              <a:rPr lang="zh-CN" altLang="zh-CN" dirty="0"/>
              <a:t>In Scene 3, he asks Chang'e where the medicine is. Then, on the full moon night, Hou Yi is away, and Peng Meng breaks in with a sword</a:t>
            </a:r>
            <a:r>
              <a:rPr lang="en-US" altLang="zh-CN" dirty="0"/>
              <a:t>/</a:t>
            </a:r>
            <a:r>
              <a:rPr lang="en-US" altLang="zh-CN" dirty="0" err="1"/>
              <a:t>sɔːd</a:t>
            </a:r>
            <a:r>
              <a:rPr lang="en-US" altLang="zh-CN" dirty="0"/>
              <a:t>/</a:t>
            </a:r>
            <a:r>
              <a:rPr lang="zh-CN" altLang="zh-CN" dirty="0"/>
              <a:t>. He wants the medicine. Now you must choose: drink it, say no, or give it to the rabbit. The rabbit choice only shows up if you helped the rabbit before.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give the medicine to the rabbit, you get the hidden ending. The rabbit flies to the moon and becomes the Jade Rabbit. In China, people say you can still see it on the moon today.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endings in total. Two earlier choices decide which ones you can reach: did you save the rabbit, and did you warn Hou Yi about Peng Meng. So you can play again and try to find all of them.</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I choose this story? In the old legend, Chang'e drinks the medicine and lives alone on the moon forever. I always asked myself: what if she had a choice? So I made the story into a game with choices. This story is also the reason for the Mid-Autumn Festival in China. On that night, families look at the full moon together. This is my first time living in the U.S., far from home. When I look at the moon here, it is the same moon my family sees. I wanted to share that feeling with you.</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used three AI tools, and each one had a different job. Claude helped me plan the game and write the code. ChatGPT made the cover picture. Google Gemini made the other nine pictures.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 told Claude I wanted a game with choices and different endings. It helped me pick the story, plan the four endings, write the dialogue, and write the code in HTML, CSS, and JavaScript. The first version was not perfect, so I asked for changes. I moved the story intro into the game, added Chinese under the English, </a:t>
            </a:r>
            <a:r>
              <a:rPr lang="en-US" altLang="zh-CN" dirty="0"/>
              <a:t>and some other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pictures, I first used ChatGPT. I asked for Chang'e on the left, with her dress flying to the right, and space in the middle for the title. That became my cover. But after the first picture, ChatGPT gave an error. So I switched to Google Gemini and made the other nine pictures. I used the same style words in every prompt, like "Chinese ink painting" and "gold and deep blue", so all the pictures look like one set.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helped me with ideas, code, and pictures. But I made the choices and put everything together. Thank you for listening!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F1530"/>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777240"/>
            <a:ext cx="11091672" cy="914400"/>
          </a:xfrm>
          <a:prstGeom prst="rect">
            <a:avLst/>
          </a:prstGeom>
          <a:noFill/>
          <a:ln/>
        </p:spPr>
        <p:txBody>
          <a:bodyPr wrap="square" rtlCol="0"/>
          <a:lstStyle>
            <a:lvl1pPr marL="0" indent="0" algn="l">
              <a:buNone/>
              <a:defRPr lang="en-US" sz="3600" b="1" dirty="0">
                <a:solidFill>
                  <a:schemeClr val="bg1"/>
                </a:solidFill>
                <a:latin typeface="Cambria" pitchFamily="34" charset="0"/>
                <a:ea typeface="Cambria" pitchFamily="34" charset="-122"/>
                <a:cs typeface="Cambria" pitchFamily="34" charset="-120"/>
              </a:defRPr>
            </a:lvl1pPr>
          </a:lstStyle>
          <a:p>
            <a:pPr marL="0" indent="0" algn="l">
              <a:buNone/>
            </a:pPr>
            <a:endParaRPr lang="en-US" sz="3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6F1E4"/>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777240"/>
            <a:ext cx="11091672" cy="914400"/>
          </a:xfrm>
          <a:prstGeom prst="rect">
            <a:avLst/>
          </a:prstGeom>
          <a:noFill/>
          <a:ln/>
        </p:spPr>
        <p:txBody>
          <a:bodyPr wrap="square" rtlCol="0"/>
          <a:lstStyle>
            <a:lvl1pPr marL="0" indent="0" algn="l">
              <a:buNone/>
              <a:defRPr lang="en-US" sz="3600" b="1" dirty="0">
                <a:solidFill>
                  <a:schemeClr val="tx2"/>
                </a:solidFill>
                <a:latin typeface="Cambria" pitchFamily="34" charset="0"/>
                <a:ea typeface="Cambria" pitchFamily="34" charset="-122"/>
                <a:cs typeface="Cambria" pitchFamily="34" charset="-120"/>
              </a:defRPr>
            </a:lvl1pPr>
          </a:lstStyle>
          <a:p>
            <a:pPr marL="0" indent="0" algn="l">
              <a:buNone/>
            </a:pPr>
            <a:endParaRPr lang="en-US" sz="3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 Dark">
    <p:bg>
      <p:bgPr>
        <a:solidFill>
          <a:srgbClr val="0F1530"/>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he game's cover: Chang'e on the left with ribbons flowing toward a full moon, title in the center"/>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6035040"/>
            <a:ext cx="12191695" cy="822960"/>
          </a:xfrm>
          <a:prstGeom prst="rect">
            <a:avLst/>
          </a:prstGeom>
          <a:solidFill>
            <a:schemeClr val="tx1">
              <a:alpha val="85000"/>
            </a:schemeClr>
          </a:solidFill>
          <a:ln/>
        </p:spPr>
      </p:sp>
      <p:sp>
        <p:nvSpPr>
          <p:cNvPr id="4" name="Text 1"/>
          <p:cNvSpPr txBox="1"/>
          <p:nvPr/>
        </p:nvSpPr>
        <p:spPr>
          <a:xfrm>
            <a:off x="548640" y="6172200"/>
            <a:ext cx="11091672" cy="548640"/>
          </a:xfrm>
          <a:prstGeom prst="rect">
            <a:avLst/>
          </a:prstGeom>
          <a:noFill/>
          <a:ln/>
        </p:spPr>
        <p:txBody>
          <a:bodyPr wrap="square" lIns="0" tIns="0" rIns="0" bIns="0" rtlCol="0" anchor="ctr"/>
          <a:lstStyle/>
          <a:p>
            <a:pPr marL="0" indent="0">
              <a:buNone/>
            </a:pPr>
            <a:r>
              <a:rPr lang="en-US" sz="1600" dirty="0">
                <a:solidFill>
                  <a:schemeClr val="bg1"/>
                </a:solidFill>
              </a:rPr>
              <a:t>Ziqian Wang  ·  CPS 2800  ·  Kean Cup AI Competition: Myths and Legends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874520"/>
            <a:ext cx="3200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PLAY · 1 OF 5</a:t>
            </a:r>
            <a:endParaRPr lang="en-US" sz="1300" dirty="0"/>
          </a:p>
        </p:txBody>
      </p:sp>
      <p:sp>
        <p:nvSpPr>
          <p:cNvPr id="3" name="Text 1"/>
          <p:cNvSpPr txBox="1"/>
          <p:nvPr/>
        </p:nvSpPr>
        <p:spPr>
          <a:xfrm>
            <a:off x="548640" y="2286000"/>
            <a:ext cx="3200400" cy="1371600"/>
          </a:xfrm>
          <a:prstGeom prst="rect">
            <a:avLst/>
          </a:prstGeom>
          <a:noFill/>
          <a:ln/>
        </p:spPr>
        <p:txBody>
          <a:bodyPr wrap="square" lIns="0" tIns="0" rIns="0" bIns="0" rtlCol="0" anchor="t"/>
          <a:lstStyle/>
          <a:p>
            <a:pPr marL="0" indent="0">
              <a:buNone/>
            </a:pPr>
            <a:r>
              <a:rPr lang="en-US" sz="3400" b="1" dirty="0">
                <a:solidFill>
                  <a:schemeClr val="bg1"/>
                </a:solidFill>
                <a:latin typeface="Cambria" pitchFamily="34" charset="0"/>
                <a:ea typeface="Cambria" pitchFamily="34" charset="-122"/>
                <a:cs typeface="Cambria" pitchFamily="34" charset="-120"/>
              </a:rPr>
              <a:t>The story begins</a:t>
            </a:r>
            <a:endParaRPr lang="en-US" sz="3400" dirty="0"/>
          </a:p>
        </p:txBody>
      </p:sp>
      <p:sp>
        <p:nvSpPr>
          <p:cNvPr id="4" name="Text 2"/>
          <p:cNvSpPr txBox="1"/>
          <p:nvPr/>
        </p:nvSpPr>
        <p:spPr>
          <a:xfrm>
            <a:off x="548640" y="3703320"/>
            <a:ext cx="3200400" cy="1463040"/>
          </a:xfrm>
          <a:prstGeom prst="rect">
            <a:avLst/>
          </a:prstGeom>
          <a:noFill/>
          <a:ln/>
        </p:spPr>
        <p:txBody>
          <a:bodyPr wrap="square" lIns="0" tIns="0" rIns="0" bIns="0" rtlCol="0" anchor="t"/>
          <a:lstStyle/>
          <a:p>
            <a:pPr marL="0" indent="0">
              <a:buNone/>
            </a:pPr>
            <a:r>
              <a:rPr lang="en-US" sz="1700" dirty="0">
                <a:solidFill>
                  <a:schemeClr val="accent3"/>
                </a:solidFill>
              </a:rPr>
              <a:t>Ten suns, one hero, and a magic medicine for only one person.</a:t>
            </a:r>
            <a:endParaRPr lang="en-US" sz="1700" dirty="0"/>
          </a:p>
        </p:txBody>
      </p:sp>
      <p:sp>
        <p:nvSpPr>
          <p:cNvPr id="5" name="Shape 3"/>
          <p:cNvSpPr/>
          <p:nvPr/>
        </p:nvSpPr>
        <p:spPr>
          <a:xfrm>
            <a:off x="4005072" y="1243584"/>
            <a:ext cx="7671816" cy="4370832"/>
          </a:xfrm>
          <a:prstGeom prst="roundRect">
            <a:avLst>
              <a:gd name="adj" fmla="val 2510"/>
            </a:avLst>
          </a:prstGeom>
          <a:solidFill>
            <a:schemeClr val="accent1"/>
          </a:solidFill>
          <a:ln/>
        </p:spPr>
      </p:sp>
      <p:pic>
        <p:nvPicPr>
          <p:cNvPr id="6" name="Image 0" descr="Prologue: Hou Yi shoots at ten suns, story text in English and Chinese"/>
          <p:cNvPicPr>
            <a:picLocks noChangeAspect="1"/>
          </p:cNvPicPr>
          <p:nvPr/>
        </p:nvPicPr>
        <p:blipFill>
          <a:blip r:embed="rId3"/>
          <a:stretch>
            <a:fillRect/>
          </a:stretch>
        </p:blipFill>
        <p:spPr>
          <a:xfrm>
            <a:off x="4041648" y="1280160"/>
            <a:ext cx="7598664" cy="4297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874520"/>
            <a:ext cx="3200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PLAY · 2 OF 5</a:t>
            </a:r>
            <a:endParaRPr lang="en-US" sz="1300" dirty="0"/>
          </a:p>
        </p:txBody>
      </p:sp>
      <p:sp>
        <p:nvSpPr>
          <p:cNvPr id="3" name="Text 1"/>
          <p:cNvSpPr txBox="1"/>
          <p:nvPr/>
        </p:nvSpPr>
        <p:spPr>
          <a:xfrm>
            <a:off x="548640" y="2286000"/>
            <a:ext cx="3200400" cy="1371600"/>
          </a:xfrm>
          <a:prstGeom prst="rect">
            <a:avLst/>
          </a:prstGeom>
          <a:noFill/>
          <a:ln/>
        </p:spPr>
        <p:txBody>
          <a:bodyPr wrap="square" lIns="0" tIns="0" rIns="0" bIns="0" rtlCol="0" anchor="t"/>
          <a:lstStyle/>
          <a:p>
            <a:pPr marL="0" indent="0">
              <a:buNone/>
            </a:pPr>
            <a:r>
              <a:rPr lang="en-US" sz="3400" b="1" dirty="0">
                <a:solidFill>
                  <a:schemeClr val="bg1"/>
                </a:solidFill>
                <a:latin typeface="Cambria" pitchFamily="34" charset="0"/>
                <a:ea typeface="Cambria" pitchFamily="34" charset="-122"/>
                <a:cs typeface="Cambria" pitchFamily="34" charset="-120"/>
              </a:rPr>
              <a:t>Your first choice</a:t>
            </a:r>
            <a:endParaRPr lang="en-US" sz="3400" dirty="0"/>
          </a:p>
        </p:txBody>
      </p:sp>
      <p:sp>
        <p:nvSpPr>
          <p:cNvPr id="4" name="Text 2"/>
          <p:cNvSpPr txBox="1"/>
          <p:nvPr/>
        </p:nvSpPr>
        <p:spPr>
          <a:xfrm>
            <a:off x="548640" y="3703320"/>
            <a:ext cx="3200400" cy="1463040"/>
          </a:xfrm>
          <a:prstGeom prst="rect">
            <a:avLst/>
          </a:prstGeom>
          <a:noFill/>
          <a:ln/>
        </p:spPr>
        <p:txBody>
          <a:bodyPr wrap="square" lIns="0" tIns="0" rIns="0" bIns="0" rtlCol="0" anchor="t"/>
          <a:lstStyle/>
          <a:p>
            <a:pPr marL="0" indent="0">
              <a:buNone/>
            </a:pPr>
            <a:r>
              <a:rPr lang="en-US" sz="1700" dirty="0">
                <a:solidFill>
                  <a:schemeClr val="accent3"/>
                </a:solidFill>
              </a:rPr>
              <a:t>Every scene has its own picture. All text is in English and Chinese.</a:t>
            </a:r>
            <a:endParaRPr lang="en-US" sz="1700" dirty="0"/>
          </a:p>
        </p:txBody>
      </p:sp>
      <p:sp>
        <p:nvSpPr>
          <p:cNvPr id="5" name="Shape 3"/>
          <p:cNvSpPr/>
          <p:nvPr/>
        </p:nvSpPr>
        <p:spPr>
          <a:xfrm>
            <a:off x="4005072" y="1243584"/>
            <a:ext cx="7671816" cy="4370832"/>
          </a:xfrm>
          <a:prstGeom prst="roundRect">
            <a:avLst>
              <a:gd name="adj" fmla="val 2510"/>
            </a:avLst>
          </a:prstGeom>
          <a:solidFill>
            <a:schemeClr val="accent1"/>
          </a:solidFill>
          <a:ln/>
        </p:spPr>
      </p:sp>
      <p:pic>
        <p:nvPicPr>
          <p:cNvPr id="6" name="Image 0" descr="Scene 1: Hou Yi hands Chang'e a glowing bottle, with two answer choices"/>
          <p:cNvPicPr>
            <a:picLocks noChangeAspect="1"/>
          </p:cNvPicPr>
          <p:nvPr/>
        </p:nvPicPr>
        <p:blipFill>
          <a:blip r:embed="rId3"/>
          <a:stretch>
            <a:fillRect/>
          </a:stretch>
        </p:blipFill>
        <p:spPr>
          <a:xfrm>
            <a:off x="4041648" y="1280160"/>
            <a:ext cx="7598664" cy="4297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1874520"/>
            <a:ext cx="3200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PLAY · 3 OF 5</a:t>
            </a:r>
            <a:endParaRPr lang="en-US" sz="1300" dirty="0"/>
          </a:p>
        </p:txBody>
      </p:sp>
      <p:sp>
        <p:nvSpPr>
          <p:cNvPr id="3" name="Text 1"/>
          <p:cNvSpPr txBox="1"/>
          <p:nvPr/>
        </p:nvSpPr>
        <p:spPr>
          <a:xfrm>
            <a:off x="548640" y="2286000"/>
            <a:ext cx="3200400" cy="1371600"/>
          </a:xfrm>
          <a:prstGeom prst="rect">
            <a:avLst/>
          </a:prstGeom>
          <a:noFill/>
          <a:ln/>
        </p:spPr>
        <p:txBody>
          <a:bodyPr wrap="square" lIns="0" tIns="0" rIns="0" bIns="0" rtlCol="0" anchor="t"/>
          <a:lstStyle/>
          <a:p>
            <a:pPr marL="0" indent="0">
              <a:buNone/>
            </a:pPr>
            <a:r>
              <a:rPr lang="en-US" sz="3400" b="1" dirty="0">
                <a:solidFill>
                  <a:schemeClr val="bg1"/>
                </a:solidFill>
                <a:latin typeface="Cambria" pitchFamily="34" charset="0"/>
                <a:ea typeface="Cambria" pitchFamily="34" charset="-122"/>
                <a:cs typeface="Cambria" pitchFamily="34" charset="-120"/>
              </a:rPr>
              <a:t>A hurt rabbit</a:t>
            </a:r>
            <a:endParaRPr lang="en-US" sz="3400" dirty="0"/>
          </a:p>
        </p:txBody>
      </p:sp>
      <p:sp>
        <p:nvSpPr>
          <p:cNvPr id="4" name="Text 2"/>
          <p:cNvSpPr txBox="1"/>
          <p:nvPr/>
        </p:nvSpPr>
        <p:spPr>
          <a:xfrm>
            <a:off x="548640" y="3703320"/>
            <a:ext cx="3200400" cy="1463040"/>
          </a:xfrm>
          <a:prstGeom prst="rect">
            <a:avLst/>
          </a:prstGeom>
          <a:noFill/>
          <a:ln/>
        </p:spPr>
        <p:txBody>
          <a:bodyPr wrap="square" lIns="0" tIns="0" rIns="0" bIns="0" rtlCol="0" anchor="t"/>
          <a:lstStyle/>
          <a:p>
            <a:pPr marL="0" indent="0">
              <a:buNone/>
            </a:pPr>
            <a:r>
              <a:rPr lang="en-US" sz="1700" dirty="0">
                <a:solidFill>
                  <a:schemeClr val="accent3"/>
                </a:solidFill>
              </a:rPr>
              <a:t>Help it, or walk away? This small choice matters at the end.</a:t>
            </a:r>
            <a:endParaRPr lang="en-US" sz="1700" dirty="0"/>
          </a:p>
        </p:txBody>
      </p:sp>
      <p:sp>
        <p:nvSpPr>
          <p:cNvPr id="5" name="Shape 3"/>
          <p:cNvSpPr/>
          <p:nvPr/>
        </p:nvSpPr>
        <p:spPr>
          <a:xfrm>
            <a:off x="4005072" y="1243584"/>
            <a:ext cx="7671816" cy="4370832"/>
          </a:xfrm>
          <a:prstGeom prst="roundRect">
            <a:avLst>
              <a:gd name="adj" fmla="val 2510"/>
            </a:avLst>
          </a:prstGeom>
          <a:solidFill>
            <a:schemeClr val="accent1"/>
          </a:solidFill>
          <a:ln/>
        </p:spPr>
      </p:sp>
      <p:pic>
        <p:nvPicPr>
          <p:cNvPr id="6" name="Image 0" descr="Scene 2: a Chinese garden with choices to free the rabbit or leave it"/>
          <p:cNvPicPr>
            <a:picLocks noChangeAspect="1"/>
          </p:cNvPicPr>
          <p:nvPr/>
        </p:nvPicPr>
        <p:blipFill>
          <a:blip r:embed="rId3"/>
          <a:stretch>
            <a:fillRect/>
          </a:stretch>
        </p:blipFill>
        <p:spPr>
          <a:xfrm>
            <a:off x="4041648" y="1280160"/>
            <a:ext cx="7598664" cy="42976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874520"/>
            <a:ext cx="3200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PLAY · 4 OF 5</a:t>
            </a:r>
            <a:endParaRPr lang="en-US" sz="1300" dirty="0"/>
          </a:p>
        </p:txBody>
      </p:sp>
      <p:sp>
        <p:nvSpPr>
          <p:cNvPr id="3" name="Text 1"/>
          <p:cNvSpPr txBox="1"/>
          <p:nvPr/>
        </p:nvSpPr>
        <p:spPr>
          <a:xfrm>
            <a:off x="548640" y="2286000"/>
            <a:ext cx="3200400" cy="1371600"/>
          </a:xfrm>
          <a:prstGeom prst="rect">
            <a:avLst/>
          </a:prstGeom>
          <a:noFill/>
          <a:ln/>
        </p:spPr>
        <p:txBody>
          <a:bodyPr wrap="square" lIns="0" tIns="0" rIns="0" bIns="0" rtlCol="0" anchor="t"/>
          <a:lstStyle/>
          <a:p>
            <a:pPr marL="0" indent="0">
              <a:buNone/>
            </a:pPr>
            <a:r>
              <a:rPr lang="en-US" sz="3400" b="1" dirty="0">
                <a:solidFill>
                  <a:schemeClr val="bg1"/>
                </a:solidFill>
                <a:latin typeface="Cambria" pitchFamily="34" charset="0"/>
                <a:ea typeface="Cambria" pitchFamily="34" charset="-122"/>
                <a:cs typeface="Cambria" pitchFamily="34" charset="-120"/>
              </a:rPr>
              <a:t>The full moon night</a:t>
            </a:r>
            <a:endParaRPr lang="en-US" sz="3400" dirty="0"/>
          </a:p>
        </p:txBody>
      </p:sp>
      <p:sp>
        <p:nvSpPr>
          <p:cNvPr id="4" name="Text 2"/>
          <p:cNvSpPr txBox="1"/>
          <p:nvPr/>
        </p:nvSpPr>
        <p:spPr>
          <a:xfrm>
            <a:off x="548640" y="3703320"/>
            <a:ext cx="3200400" cy="1463040"/>
          </a:xfrm>
          <a:prstGeom prst="rect">
            <a:avLst/>
          </a:prstGeom>
          <a:noFill/>
          <a:ln/>
        </p:spPr>
        <p:txBody>
          <a:bodyPr wrap="square" lIns="0" tIns="0" rIns="0" bIns="0" rtlCol="0" anchor="t"/>
          <a:lstStyle/>
          <a:p>
            <a:pPr marL="0" indent="0">
              <a:buNone/>
            </a:pPr>
            <a:r>
              <a:rPr lang="en-US" sz="1700" dirty="0">
                <a:solidFill>
                  <a:schemeClr val="accent3"/>
                </a:solidFill>
              </a:rPr>
              <a:t>Peng Meng wants the medicine. Because I saved the rabbit, a secret choice appears.</a:t>
            </a:r>
            <a:endParaRPr lang="en-US" sz="1700" dirty="0"/>
          </a:p>
        </p:txBody>
      </p:sp>
      <p:sp>
        <p:nvSpPr>
          <p:cNvPr id="5" name="Shape 3"/>
          <p:cNvSpPr/>
          <p:nvPr/>
        </p:nvSpPr>
        <p:spPr>
          <a:xfrm>
            <a:off x="4005072" y="1243584"/>
            <a:ext cx="7671816" cy="4370832"/>
          </a:xfrm>
          <a:prstGeom prst="roundRect">
            <a:avLst>
              <a:gd name="adj" fmla="val 2510"/>
            </a:avLst>
          </a:prstGeom>
          <a:solidFill>
            <a:schemeClr val="accent1"/>
          </a:solidFill>
          <a:ln/>
        </p:spPr>
      </p:sp>
      <p:pic>
        <p:nvPicPr>
          <p:cNvPr id="6" name="Image 0" descr="Scene 4: Peng Meng in the doorway under a full moon, with three choices"/>
          <p:cNvPicPr>
            <a:picLocks noChangeAspect="1"/>
          </p:cNvPicPr>
          <p:nvPr/>
        </p:nvPicPr>
        <p:blipFill>
          <a:blip r:embed="rId3"/>
          <a:stretch>
            <a:fillRect/>
          </a:stretch>
        </p:blipFill>
        <p:spPr>
          <a:xfrm>
            <a:off x="4041648" y="1280160"/>
            <a:ext cx="7598664" cy="42976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874520"/>
            <a:ext cx="3200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PLAY · 5 OF 5</a:t>
            </a:r>
            <a:endParaRPr lang="en-US" sz="1300" dirty="0"/>
          </a:p>
        </p:txBody>
      </p:sp>
      <p:sp>
        <p:nvSpPr>
          <p:cNvPr id="3" name="Text 1"/>
          <p:cNvSpPr txBox="1"/>
          <p:nvPr/>
        </p:nvSpPr>
        <p:spPr>
          <a:xfrm>
            <a:off x="548640" y="2286000"/>
            <a:ext cx="3200400" cy="1371600"/>
          </a:xfrm>
          <a:prstGeom prst="rect">
            <a:avLst/>
          </a:prstGeom>
          <a:noFill/>
          <a:ln/>
        </p:spPr>
        <p:txBody>
          <a:bodyPr wrap="square" lIns="0" tIns="0" rIns="0" bIns="0" rtlCol="0" anchor="t"/>
          <a:lstStyle/>
          <a:p>
            <a:pPr marL="0" indent="0">
              <a:buNone/>
            </a:pPr>
            <a:r>
              <a:rPr lang="en-US" sz="3400" b="1" dirty="0">
                <a:solidFill>
                  <a:schemeClr val="bg1"/>
                </a:solidFill>
                <a:latin typeface="Cambria" pitchFamily="34" charset="0"/>
                <a:ea typeface="Cambria" pitchFamily="34" charset="-122"/>
                <a:cs typeface="Cambria" pitchFamily="34" charset="-120"/>
              </a:rPr>
              <a:t>The hidden ending</a:t>
            </a:r>
            <a:endParaRPr lang="en-US" sz="3400" dirty="0"/>
          </a:p>
        </p:txBody>
      </p:sp>
      <p:sp>
        <p:nvSpPr>
          <p:cNvPr id="4" name="Text 2"/>
          <p:cNvSpPr txBox="1"/>
          <p:nvPr/>
        </p:nvSpPr>
        <p:spPr>
          <a:xfrm>
            <a:off x="548640" y="3703320"/>
            <a:ext cx="3200400" cy="1463040"/>
          </a:xfrm>
          <a:prstGeom prst="rect">
            <a:avLst/>
          </a:prstGeom>
          <a:noFill/>
          <a:ln/>
        </p:spPr>
        <p:txBody>
          <a:bodyPr wrap="square" lIns="0" tIns="0" rIns="0" bIns="0" rtlCol="0" anchor="t"/>
          <a:lstStyle/>
          <a:p>
            <a:pPr marL="0" indent="0">
              <a:buNone/>
            </a:pPr>
            <a:r>
              <a:rPr lang="en-US" sz="1700" dirty="0">
                <a:solidFill>
                  <a:schemeClr val="accent3"/>
                </a:solidFill>
              </a:rPr>
              <a:t>The rabbit flies to the moon and becomes the Jade Rabbit.</a:t>
            </a:r>
            <a:endParaRPr lang="en-US" sz="1700" dirty="0"/>
          </a:p>
        </p:txBody>
      </p:sp>
      <p:sp>
        <p:nvSpPr>
          <p:cNvPr id="5" name="Shape 3"/>
          <p:cNvSpPr/>
          <p:nvPr/>
        </p:nvSpPr>
        <p:spPr>
          <a:xfrm>
            <a:off x="4005072" y="1243584"/>
            <a:ext cx="7671816" cy="4370832"/>
          </a:xfrm>
          <a:prstGeom prst="roundRect">
            <a:avLst>
              <a:gd name="adj" fmla="val 2510"/>
            </a:avLst>
          </a:prstGeom>
          <a:solidFill>
            <a:schemeClr val="accent1"/>
          </a:solidFill>
          <a:ln/>
        </p:spPr>
      </p:sp>
      <p:pic>
        <p:nvPicPr>
          <p:cNvPr id="6" name="Image 0" descr="Ending: a glowing white rabbit leaps toward the full moon"/>
          <p:cNvPicPr>
            <a:picLocks noChangeAspect="1"/>
          </p:cNvPicPr>
          <p:nvPr/>
        </p:nvPicPr>
        <p:blipFill>
          <a:blip r:embed="rId3"/>
          <a:stretch>
            <a:fillRect/>
          </a:stretch>
        </p:blipFill>
        <p:spPr>
          <a:xfrm>
            <a:off x="4041648" y="1280160"/>
            <a:ext cx="7598664" cy="42976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777240"/>
            <a:ext cx="11091672" cy="914400"/>
          </a:xfrm>
          <a:prstGeom prst="rect">
            <a:avLst/>
          </a:prstGeom>
          <a:noFill/>
          <a:ln/>
        </p:spPr>
        <p:txBody>
          <a:bodyPr wrap="square" lIns="0" tIns="0" rIns="0" bIns="0" rtlCol="0" anchor="t"/>
          <a:lstStyle/>
          <a:p>
            <a:pPr marL="0" indent="0" algn="l">
              <a:buNone/>
            </a:pPr>
            <a:r>
              <a:rPr lang="en-US" sz="3600" b="1" dirty="0">
                <a:solidFill>
                  <a:schemeClr val="tx2"/>
                </a:solidFill>
                <a:latin typeface="Cambria" pitchFamily="34" charset="0"/>
                <a:ea typeface="Cambria" pitchFamily="34" charset="-122"/>
                <a:cs typeface="Cambria" pitchFamily="34" charset="-120"/>
              </a:rPr>
              <a:t>Four choices, four endings</a:t>
            </a:r>
            <a:endParaRPr lang="en-US" sz="3600" dirty="0"/>
          </a:p>
        </p:txBody>
      </p:sp>
      <p:sp>
        <p:nvSpPr>
          <p:cNvPr id="3" name="Shape 1"/>
          <p:cNvSpPr/>
          <p:nvPr/>
        </p:nvSpPr>
        <p:spPr>
          <a:xfrm>
            <a:off x="548640" y="1783080"/>
            <a:ext cx="4297680" cy="786384"/>
          </a:xfrm>
          <a:prstGeom prst="roundRect">
            <a:avLst>
              <a:gd name="adj" fmla="val 11628"/>
            </a:avLst>
          </a:prstGeom>
          <a:solidFill>
            <a:schemeClr val="tx2"/>
          </a:solidFill>
          <a:ln/>
        </p:spPr>
      </p:sp>
      <p:sp>
        <p:nvSpPr>
          <p:cNvPr id="4" name="Text 2"/>
          <p:cNvSpPr txBox="1"/>
          <p:nvPr/>
        </p:nvSpPr>
        <p:spPr>
          <a:xfrm>
            <a:off x="777240" y="1783080"/>
            <a:ext cx="3931920" cy="786384"/>
          </a:xfrm>
          <a:prstGeom prst="rect">
            <a:avLst/>
          </a:prstGeom>
          <a:noFill/>
          <a:ln/>
        </p:spPr>
        <p:txBody>
          <a:bodyPr wrap="square" lIns="0" tIns="0" rIns="0" bIns="0" rtlCol="0" anchor="ctr"/>
          <a:lstStyle/>
          <a:p>
            <a:pPr marL="0" indent="0">
              <a:buNone/>
            </a:pPr>
            <a:r>
              <a:rPr lang="en-US" sz="1800" b="1" dirty="0">
                <a:solidFill>
                  <a:schemeClr val="bg1"/>
                </a:solidFill>
              </a:rPr>
              <a:t>Drink the medicine</a:t>
            </a:r>
            <a:endParaRPr lang="en-US" sz="1800" dirty="0"/>
          </a:p>
        </p:txBody>
      </p:sp>
      <p:sp>
        <p:nvSpPr>
          <p:cNvPr id="5" name="Shape 3"/>
          <p:cNvSpPr/>
          <p:nvPr/>
        </p:nvSpPr>
        <p:spPr>
          <a:xfrm>
            <a:off x="5029200" y="2011680"/>
            <a:ext cx="594360" cy="329184"/>
          </a:xfrm>
          <a:prstGeom prst="rightArrow">
            <a:avLst/>
          </a:prstGeom>
          <a:solidFill>
            <a:schemeClr val="accent6"/>
          </a:solidFill>
          <a:ln/>
        </p:spPr>
      </p:sp>
      <p:sp>
        <p:nvSpPr>
          <p:cNvPr id="6" name="Shape 4"/>
          <p:cNvSpPr/>
          <p:nvPr/>
        </p:nvSpPr>
        <p:spPr>
          <a:xfrm>
            <a:off x="5806440" y="1783080"/>
            <a:ext cx="5833872" cy="786384"/>
          </a:xfrm>
          <a:prstGeom prst="roundRect">
            <a:avLst>
              <a:gd name="adj" fmla="val 11628"/>
            </a:avLst>
          </a:prstGeom>
          <a:solidFill>
            <a:srgbClr val="FFFDF7"/>
          </a:solidFill>
          <a:ln w="19050">
            <a:solidFill>
              <a:srgbClr val="D9C9A0"/>
            </a:solidFill>
            <a:prstDash val="solid"/>
          </a:ln>
        </p:spPr>
      </p:sp>
      <p:sp>
        <p:nvSpPr>
          <p:cNvPr id="7" name="Text 5"/>
          <p:cNvSpPr txBox="1"/>
          <p:nvPr/>
        </p:nvSpPr>
        <p:spPr>
          <a:xfrm>
            <a:off x="6035040" y="1783080"/>
            <a:ext cx="5486400" cy="786384"/>
          </a:xfrm>
          <a:prstGeom prst="rect">
            <a:avLst/>
          </a:prstGeom>
          <a:noFill/>
          <a:ln/>
        </p:spPr>
        <p:txBody>
          <a:bodyPr wrap="square" lIns="0" tIns="0" rIns="0" bIns="0" rtlCol="0" anchor="ctr"/>
          <a:lstStyle/>
          <a:p>
            <a:pPr marL="0" indent="0">
              <a:buNone/>
            </a:pPr>
            <a:r>
              <a:rPr lang="en-US" sz="1800" b="1" dirty="0">
                <a:solidFill>
                  <a:schemeClr val="tx2"/>
                </a:solidFill>
              </a:rPr>
              <a:t>Lady of the Moon</a:t>
            </a:r>
            <a:r>
              <a:rPr lang="en-US" sz="1800" dirty="0">
                <a:solidFill>
                  <a:schemeClr val="tx2"/>
                </a:solidFill>
              </a:rPr>
              <a:t>: she lives alone on the moon</a:t>
            </a:r>
            <a:endParaRPr lang="en-US" sz="1800" dirty="0"/>
          </a:p>
        </p:txBody>
      </p:sp>
      <p:sp>
        <p:nvSpPr>
          <p:cNvPr id="8" name="Shape 6"/>
          <p:cNvSpPr/>
          <p:nvPr/>
        </p:nvSpPr>
        <p:spPr>
          <a:xfrm>
            <a:off x="548640" y="2807208"/>
            <a:ext cx="4297680" cy="786384"/>
          </a:xfrm>
          <a:prstGeom prst="roundRect">
            <a:avLst>
              <a:gd name="adj" fmla="val 11628"/>
            </a:avLst>
          </a:prstGeom>
          <a:solidFill>
            <a:schemeClr val="tx2"/>
          </a:solidFill>
          <a:ln/>
        </p:spPr>
      </p:sp>
      <p:sp>
        <p:nvSpPr>
          <p:cNvPr id="9" name="Text 7"/>
          <p:cNvSpPr txBox="1"/>
          <p:nvPr/>
        </p:nvSpPr>
        <p:spPr>
          <a:xfrm>
            <a:off x="777240" y="2807208"/>
            <a:ext cx="3931920" cy="786384"/>
          </a:xfrm>
          <a:prstGeom prst="rect">
            <a:avLst/>
          </a:prstGeom>
          <a:noFill/>
          <a:ln/>
        </p:spPr>
        <p:txBody>
          <a:bodyPr wrap="square" lIns="0" tIns="0" rIns="0" bIns="0" rtlCol="0" anchor="ctr"/>
          <a:lstStyle/>
          <a:p>
            <a:pPr marL="0" indent="0">
              <a:buNone/>
            </a:pPr>
            <a:r>
              <a:rPr lang="en-US" sz="1800" b="1" dirty="0">
                <a:solidFill>
                  <a:schemeClr val="bg1"/>
                </a:solidFill>
              </a:rPr>
              <a:t>Say no, and you warned Hou Yi</a:t>
            </a:r>
            <a:endParaRPr lang="en-US" sz="1800" dirty="0"/>
          </a:p>
        </p:txBody>
      </p:sp>
      <p:sp>
        <p:nvSpPr>
          <p:cNvPr id="10" name="Shape 8"/>
          <p:cNvSpPr/>
          <p:nvPr/>
        </p:nvSpPr>
        <p:spPr>
          <a:xfrm>
            <a:off x="5029200" y="3035808"/>
            <a:ext cx="594360" cy="329184"/>
          </a:xfrm>
          <a:prstGeom prst="rightArrow">
            <a:avLst/>
          </a:prstGeom>
          <a:solidFill>
            <a:schemeClr val="accent6"/>
          </a:solidFill>
          <a:ln/>
        </p:spPr>
      </p:sp>
      <p:sp>
        <p:nvSpPr>
          <p:cNvPr id="11" name="Shape 9"/>
          <p:cNvSpPr/>
          <p:nvPr/>
        </p:nvSpPr>
        <p:spPr>
          <a:xfrm>
            <a:off x="5806440" y="2807208"/>
            <a:ext cx="5833872" cy="786384"/>
          </a:xfrm>
          <a:prstGeom prst="roundRect">
            <a:avLst>
              <a:gd name="adj" fmla="val 11628"/>
            </a:avLst>
          </a:prstGeom>
          <a:solidFill>
            <a:srgbClr val="FFFDF7"/>
          </a:solidFill>
          <a:ln w="19050">
            <a:solidFill>
              <a:srgbClr val="D9C9A0"/>
            </a:solidFill>
            <a:prstDash val="solid"/>
          </a:ln>
        </p:spPr>
      </p:sp>
      <p:sp>
        <p:nvSpPr>
          <p:cNvPr id="12" name="Text 10"/>
          <p:cNvSpPr txBox="1"/>
          <p:nvPr/>
        </p:nvSpPr>
        <p:spPr>
          <a:xfrm>
            <a:off x="6035040" y="2807208"/>
            <a:ext cx="5486400" cy="786384"/>
          </a:xfrm>
          <a:prstGeom prst="rect">
            <a:avLst/>
          </a:prstGeom>
          <a:noFill/>
          <a:ln/>
        </p:spPr>
        <p:txBody>
          <a:bodyPr wrap="square" lIns="0" tIns="0" rIns="0" bIns="0" rtlCol="0" anchor="ctr"/>
          <a:lstStyle/>
          <a:p>
            <a:pPr marL="0" indent="0">
              <a:buNone/>
            </a:pPr>
            <a:r>
              <a:rPr lang="en-US" sz="1800" b="1" dirty="0">
                <a:solidFill>
                  <a:schemeClr val="tx2"/>
                </a:solidFill>
              </a:rPr>
              <a:t>Mortal Hearts</a:t>
            </a:r>
            <a:r>
              <a:rPr lang="en-US" sz="1800" dirty="0">
                <a:solidFill>
                  <a:schemeClr val="tx2"/>
                </a:solidFill>
              </a:rPr>
              <a:t>: they grow old together</a:t>
            </a:r>
            <a:endParaRPr lang="en-US" sz="1800" dirty="0"/>
          </a:p>
        </p:txBody>
      </p:sp>
      <p:sp>
        <p:nvSpPr>
          <p:cNvPr id="13" name="Shape 11"/>
          <p:cNvSpPr/>
          <p:nvPr/>
        </p:nvSpPr>
        <p:spPr>
          <a:xfrm>
            <a:off x="548640" y="3831336"/>
            <a:ext cx="4297680" cy="786384"/>
          </a:xfrm>
          <a:prstGeom prst="roundRect">
            <a:avLst>
              <a:gd name="adj" fmla="val 11628"/>
            </a:avLst>
          </a:prstGeom>
          <a:solidFill>
            <a:schemeClr val="tx2"/>
          </a:solidFill>
          <a:ln/>
        </p:spPr>
      </p:sp>
      <p:sp>
        <p:nvSpPr>
          <p:cNvPr id="14" name="Text 12"/>
          <p:cNvSpPr txBox="1"/>
          <p:nvPr/>
        </p:nvSpPr>
        <p:spPr>
          <a:xfrm>
            <a:off x="777240" y="3831336"/>
            <a:ext cx="3931920" cy="786384"/>
          </a:xfrm>
          <a:prstGeom prst="rect">
            <a:avLst/>
          </a:prstGeom>
          <a:noFill/>
          <a:ln/>
        </p:spPr>
        <p:txBody>
          <a:bodyPr wrap="square" lIns="0" tIns="0" rIns="0" bIns="0" rtlCol="0" anchor="ctr"/>
          <a:lstStyle/>
          <a:p>
            <a:pPr marL="0" indent="0">
              <a:buNone/>
            </a:pPr>
            <a:r>
              <a:rPr lang="en-US" sz="1800" b="1" dirty="0">
                <a:solidFill>
                  <a:schemeClr val="bg1"/>
                </a:solidFill>
              </a:rPr>
              <a:t>Say no, but no warning</a:t>
            </a:r>
            <a:endParaRPr lang="en-US" sz="1800" dirty="0"/>
          </a:p>
        </p:txBody>
      </p:sp>
      <p:sp>
        <p:nvSpPr>
          <p:cNvPr id="15" name="Shape 13"/>
          <p:cNvSpPr/>
          <p:nvPr/>
        </p:nvSpPr>
        <p:spPr>
          <a:xfrm>
            <a:off x="5029200" y="4059936"/>
            <a:ext cx="594360" cy="329184"/>
          </a:xfrm>
          <a:prstGeom prst="rightArrow">
            <a:avLst/>
          </a:prstGeom>
          <a:solidFill>
            <a:schemeClr val="accent6"/>
          </a:solidFill>
          <a:ln/>
        </p:spPr>
      </p:sp>
      <p:sp>
        <p:nvSpPr>
          <p:cNvPr id="16" name="Shape 14"/>
          <p:cNvSpPr/>
          <p:nvPr/>
        </p:nvSpPr>
        <p:spPr>
          <a:xfrm>
            <a:off x="5806440" y="3831336"/>
            <a:ext cx="5833872" cy="786384"/>
          </a:xfrm>
          <a:prstGeom prst="roundRect">
            <a:avLst>
              <a:gd name="adj" fmla="val 11628"/>
            </a:avLst>
          </a:prstGeom>
          <a:solidFill>
            <a:srgbClr val="FFFDF7"/>
          </a:solidFill>
          <a:ln w="19050">
            <a:solidFill>
              <a:srgbClr val="D9C9A0"/>
            </a:solidFill>
            <a:prstDash val="solid"/>
          </a:ln>
        </p:spPr>
      </p:sp>
      <p:sp>
        <p:nvSpPr>
          <p:cNvPr id="17" name="Text 15"/>
          <p:cNvSpPr txBox="1"/>
          <p:nvPr/>
        </p:nvSpPr>
        <p:spPr>
          <a:xfrm>
            <a:off x="6035040" y="3831336"/>
            <a:ext cx="5486400" cy="786384"/>
          </a:xfrm>
          <a:prstGeom prst="rect">
            <a:avLst/>
          </a:prstGeom>
          <a:noFill/>
          <a:ln/>
        </p:spPr>
        <p:txBody>
          <a:bodyPr wrap="square" lIns="0" tIns="0" rIns="0" bIns="0" rtlCol="0" anchor="ctr"/>
          <a:lstStyle/>
          <a:p>
            <a:pPr marL="0" indent="0">
              <a:buNone/>
            </a:pPr>
            <a:r>
              <a:rPr lang="en-US" sz="1800" b="1" dirty="0">
                <a:solidFill>
                  <a:schemeClr val="tx2"/>
                </a:solidFill>
              </a:rPr>
              <a:t>Stolen Heaven</a:t>
            </a:r>
            <a:r>
              <a:rPr lang="en-US" sz="1800" dirty="0">
                <a:solidFill>
                  <a:schemeClr val="tx2"/>
                </a:solidFill>
              </a:rPr>
              <a:t>: Peng Meng takes the medicine</a:t>
            </a:r>
            <a:endParaRPr lang="en-US" sz="1800" dirty="0"/>
          </a:p>
        </p:txBody>
      </p:sp>
      <p:sp>
        <p:nvSpPr>
          <p:cNvPr id="18" name="Shape 16"/>
          <p:cNvSpPr/>
          <p:nvPr/>
        </p:nvSpPr>
        <p:spPr>
          <a:xfrm>
            <a:off x="548640" y="4855464"/>
            <a:ext cx="4297680" cy="786384"/>
          </a:xfrm>
          <a:prstGeom prst="roundRect">
            <a:avLst>
              <a:gd name="adj" fmla="val 11628"/>
            </a:avLst>
          </a:prstGeom>
          <a:solidFill>
            <a:schemeClr val="accent6"/>
          </a:solidFill>
          <a:ln/>
        </p:spPr>
      </p:sp>
      <p:sp>
        <p:nvSpPr>
          <p:cNvPr id="19" name="Text 17"/>
          <p:cNvSpPr txBox="1"/>
          <p:nvPr/>
        </p:nvSpPr>
        <p:spPr>
          <a:xfrm>
            <a:off x="777240" y="4855464"/>
            <a:ext cx="3931920" cy="786384"/>
          </a:xfrm>
          <a:prstGeom prst="rect">
            <a:avLst/>
          </a:prstGeom>
          <a:noFill/>
          <a:ln/>
        </p:spPr>
        <p:txBody>
          <a:bodyPr wrap="square" lIns="0" tIns="0" rIns="0" bIns="0" rtlCol="0" anchor="ctr"/>
          <a:lstStyle/>
          <a:p>
            <a:pPr marL="0" indent="0">
              <a:buNone/>
            </a:pPr>
            <a:r>
              <a:rPr lang="en-US" sz="1800" b="1" dirty="0">
                <a:solidFill>
                  <a:schemeClr val="tx2"/>
                </a:solidFill>
              </a:rPr>
              <a:t>Give it to the rabbit (if saved)</a:t>
            </a:r>
            <a:endParaRPr lang="en-US" sz="1800" dirty="0"/>
          </a:p>
        </p:txBody>
      </p:sp>
      <p:sp>
        <p:nvSpPr>
          <p:cNvPr id="20" name="Shape 18"/>
          <p:cNvSpPr/>
          <p:nvPr/>
        </p:nvSpPr>
        <p:spPr>
          <a:xfrm>
            <a:off x="5029200" y="5084064"/>
            <a:ext cx="594360" cy="329184"/>
          </a:xfrm>
          <a:prstGeom prst="rightArrow">
            <a:avLst/>
          </a:prstGeom>
          <a:solidFill>
            <a:schemeClr val="accent6"/>
          </a:solidFill>
          <a:ln/>
        </p:spPr>
      </p:sp>
      <p:sp>
        <p:nvSpPr>
          <p:cNvPr id="21" name="Shape 19"/>
          <p:cNvSpPr/>
          <p:nvPr/>
        </p:nvSpPr>
        <p:spPr>
          <a:xfrm>
            <a:off x="5806440" y="4855464"/>
            <a:ext cx="5833872" cy="786384"/>
          </a:xfrm>
          <a:prstGeom prst="roundRect">
            <a:avLst>
              <a:gd name="adj" fmla="val 11628"/>
            </a:avLst>
          </a:prstGeom>
          <a:solidFill>
            <a:srgbClr val="FFFDF7"/>
          </a:solidFill>
          <a:ln w="19050">
            <a:solidFill>
              <a:srgbClr val="B08D3C"/>
            </a:solidFill>
            <a:prstDash val="solid"/>
          </a:ln>
        </p:spPr>
      </p:sp>
      <p:sp>
        <p:nvSpPr>
          <p:cNvPr id="22" name="Text 20"/>
          <p:cNvSpPr txBox="1"/>
          <p:nvPr/>
        </p:nvSpPr>
        <p:spPr>
          <a:xfrm>
            <a:off x="6035040" y="4855464"/>
            <a:ext cx="5486400" cy="786384"/>
          </a:xfrm>
          <a:prstGeom prst="rect">
            <a:avLst/>
          </a:prstGeom>
          <a:noFill/>
          <a:ln/>
        </p:spPr>
        <p:txBody>
          <a:bodyPr wrap="square" lIns="0" tIns="0" rIns="0" bIns="0" rtlCol="0" anchor="ctr"/>
          <a:lstStyle/>
          <a:p>
            <a:pPr marL="0" indent="0">
              <a:buNone/>
            </a:pPr>
            <a:r>
              <a:rPr lang="en-US" sz="1800" b="1" dirty="0">
                <a:solidFill>
                  <a:schemeClr val="tx2"/>
                </a:solidFill>
              </a:rPr>
              <a:t>The Jade Rabbit</a:t>
            </a:r>
            <a:r>
              <a:rPr lang="en-US" sz="1800" dirty="0">
                <a:solidFill>
                  <a:schemeClr val="tx2"/>
                </a:solidFill>
              </a:rPr>
              <a:t>: the hidden ending</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777240"/>
            <a:ext cx="5303520" cy="320040"/>
          </a:xfrm>
          <a:prstGeom prst="rect">
            <a:avLst/>
          </a:prstGeom>
          <a:noFill/>
          <a:ln/>
        </p:spPr>
        <p:txBody>
          <a:bodyPr wrap="square" lIns="0" tIns="0" rIns="0" bIns="0" rtlCol="0" anchor="ctr"/>
          <a:lstStyle/>
          <a:p>
            <a:pPr marL="0" indent="0">
              <a:buNone/>
            </a:pPr>
            <a:r>
              <a:rPr lang="en-US" sz="1300" b="1" kern="0" spc="300" dirty="0">
                <a:solidFill>
                  <a:schemeClr val="accent4"/>
                </a:solidFill>
              </a:rPr>
              <a:t>MY IDEA</a:t>
            </a:r>
            <a:endParaRPr lang="en-US" sz="1300" dirty="0"/>
          </a:p>
        </p:txBody>
      </p:sp>
      <p:sp>
        <p:nvSpPr>
          <p:cNvPr id="3" name="Text 1"/>
          <p:cNvSpPr txBox="1"/>
          <p:nvPr/>
        </p:nvSpPr>
        <p:spPr>
          <a:xfrm>
            <a:off x="548640" y="1188720"/>
            <a:ext cx="5303520" cy="1554480"/>
          </a:xfrm>
          <a:prstGeom prst="rect">
            <a:avLst/>
          </a:prstGeom>
          <a:noFill/>
          <a:ln/>
        </p:spPr>
        <p:txBody>
          <a:bodyPr wrap="square" lIns="0" tIns="0" rIns="0" bIns="0" rtlCol="0" anchor="t"/>
          <a:lstStyle/>
          <a:p>
            <a:pPr marL="0" indent="0">
              <a:buNone/>
            </a:pPr>
            <a:r>
              <a:rPr lang="en-US" sz="4000" b="1" dirty="0">
                <a:solidFill>
                  <a:schemeClr val="tx2"/>
                </a:solidFill>
                <a:latin typeface="Cambria" pitchFamily="34" charset="0"/>
                <a:ea typeface="Cambria" pitchFamily="34" charset="-122"/>
                <a:cs typeface="Cambria" pitchFamily="34" charset="-120"/>
              </a:rPr>
              <a:t>What if Chang'e had a choice?</a:t>
            </a:r>
            <a:endParaRPr lang="en-US" sz="4000" dirty="0"/>
          </a:p>
        </p:txBody>
      </p:sp>
      <p:sp>
        <p:nvSpPr>
          <p:cNvPr id="4" name="Text 2"/>
          <p:cNvSpPr txBox="1"/>
          <p:nvPr/>
        </p:nvSpPr>
        <p:spPr>
          <a:xfrm>
            <a:off x="548640" y="2926080"/>
            <a:ext cx="5303520" cy="2560320"/>
          </a:xfrm>
          <a:prstGeom prst="rect">
            <a:avLst/>
          </a:prstGeom>
          <a:noFill/>
          <a:ln/>
        </p:spPr>
        <p:txBody>
          <a:bodyPr wrap="square" lIns="0" tIns="0" rIns="0" bIns="0" rtlCol="0" anchor="t"/>
          <a:lstStyle/>
          <a:p>
            <a:pPr marL="0" indent="0">
              <a:spcAft>
                <a:spcPts val="1400"/>
              </a:spcAft>
              <a:buNone/>
            </a:pPr>
            <a:r>
              <a:rPr lang="en-US" sz="1800" dirty="0">
                <a:solidFill>
                  <a:schemeClr val="accent5"/>
                </a:solidFill>
              </a:rPr>
              <a:t>In the old story, she drinks the medicine and lives alone on the moon. This story is also why China has the Mid-Autumn Festival.</a:t>
            </a:r>
            <a:endParaRPr lang="en-US" sz="1800" dirty="0"/>
          </a:p>
          <a:p>
            <a:pPr marL="0" indent="0">
              <a:buNone/>
            </a:pPr>
            <a:r>
              <a:rPr lang="en-US" sz="1800" dirty="0">
                <a:solidFill>
                  <a:schemeClr val="accent5"/>
                </a:solidFill>
              </a:rPr>
              <a:t>Far from home, I look at the same moon as my family.</a:t>
            </a:r>
            <a:endParaRPr lang="en-US" sz="1800" dirty="0"/>
          </a:p>
        </p:txBody>
      </p:sp>
      <p:pic>
        <p:nvPicPr>
          <p:cNvPr id="5" name="Image 0" descr="Chang'e floating up toward a giant full moon"/>
          <p:cNvPicPr>
            <a:picLocks noChangeAspect="1"/>
          </p:cNvPicPr>
          <p:nvPr/>
        </p:nvPicPr>
        <p:blipFill>
          <a:blip r:embed="rId3"/>
          <a:srcRect/>
          <a:stretch/>
        </p:blipFill>
        <p:spPr>
          <a:xfrm>
            <a:off x="6309360" y="548640"/>
            <a:ext cx="5330952" cy="57607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11480"/>
            <a:ext cx="5486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HOW I USED AI</a:t>
            </a:r>
            <a:endParaRPr lang="en-US" sz="1300" dirty="0"/>
          </a:p>
        </p:txBody>
      </p:sp>
      <p:sp>
        <p:nvSpPr>
          <p:cNvPr id="3" name="Text 0"/>
          <p:cNvSpPr>
            <a:spLocks noGrp="1"/>
          </p:cNvSpPr>
          <p:nvPr>
            <p:ph type="title" idx="100" hasCustomPrompt="1"/>
          </p:nvPr>
        </p:nvSpPr>
        <p:spPr>
          <a:xfrm>
            <a:off x="548640" y="777240"/>
            <a:ext cx="11091672" cy="914400"/>
          </a:xfrm>
          <a:prstGeom prst="rect">
            <a:avLst/>
          </a:prstGeom>
          <a:noFill/>
          <a:ln/>
        </p:spPr>
        <p:txBody>
          <a:bodyPr wrap="square" lIns="0" tIns="0" rIns="0" bIns="0" rtlCol="0" anchor="t"/>
          <a:lstStyle/>
          <a:p>
            <a:pPr marL="0" indent="0" algn="l">
              <a:buNone/>
            </a:pPr>
            <a:r>
              <a:rPr lang="en-US" sz="3600" b="1" dirty="0">
                <a:solidFill>
                  <a:schemeClr val="bg1"/>
                </a:solidFill>
                <a:latin typeface="Cambria" pitchFamily="34" charset="0"/>
                <a:ea typeface="Cambria" pitchFamily="34" charset="-122"/>
                <a:cs typeface="Cambria" pitchFamily="34" charset="-120"/>
              </a:rPr>
              <a:t>Three AI tools, three jobs</a:t>
            </a:r>
            <a:endParaRPr lang="en-US" sz="3600" dirty="0"/>
          </a:p>
        </p:txBody>
      </p:sp>
      <p:sp>
        <p:nvSpPr>
          <p:cNvPr id="4" name="Shape 2"/>
          <p:cNvSpPr/>
          <p:nvPr/>
        </p:nvSpPr>
        <p:spPr>
          <a:xfrm>
            <a:off x="548640" y="2103120"/>
            <a:ext cx="3520440" cy="3291840"/>
          </a:xfrm>
          <a:prstGeom prst="roundRect">
            <a:avLst>
              <a:gd name="adj" fmla="val 4167"/>
            </a:avLst>
          </a:prstGeom>
          <a:solidFill>
            <a:schemeClr val="accent2"/>
          </a:solidFill>
          <a:ln/>
        </p:spPr>
      </p:sp>
      <p:sp>
        <p:nvSpPr>
          <p:cNvPr id="5" name="Shape 3"/>
          <p:cNvSpPr/>
          <p:nvPr/>
        </p:nvSpPr>
        <p:spPr>
          <a:xfrm>
            <a:off x="914400" y="2468880"/>
            <a:ext cx="777240" cy="777240"/>
          </a:xfrm>
          <a:prstGeom prst="ellipse">
            <a:avLst/>
          </a:prstGeom>
          <a:solidFill>
            <a:schemeClr val="accent1"/>
          </a:solidFill>
          <a:ln/>
        </p:spPr>
      </p:sp>
      <p:pic>
        <p:nvPicPr>
          <p:cNvPr id="6" name="Image 0" descr="preencoded.png"/>
          <p:cNvPicPr>
            <a:picLocks noChangeAspect="1"/>
          </p:cNvPicPr>
          <p:nvPr/>
        </p:nvPicPr>
        <p:blipFill>
          <a:blip r:embed="rId3"/>
          <a:stretch>
            <a:fillRect/>
          </a:stretch>
        </p:blipFill>
        <p:spPr>
          <a:xfrm>
            <a:off x="1115568" y="2670048"/>
            <a:ext cx="374904" cy="374904"/>
          </a:xfrm>
          <a:prstGeom prst="rect">
            <a:avLst/>
          </a:prstGeom>
        </p:spPr>
      </p:pic>
      <p:sp>
        <p:nvSpPr>
          <p:cNvPr id="7" name="Text 4"/>
          <p:cNvSpPr txBox="1"/>
          <p:nvPr/>
        </p:nvSpPr>
        <p:spPr>
          <a:xfrm>
            <a:off x="914400" y="3474720"/>
            <a:ext cx="2834640" cy="548640"/>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Claude</a:t>
            </a:r>
            <a:endParaRPr lang="en-US" sz="2800" dirty="0"/>
          </a:p>
        </p:txBody>
      </p:sp>
      <p:sp>
        <p:nvSpPr>
          <p:cNvPr id="8" name="Text 5"/>
          <p:cNvSpPr txBox="1"/>
          <p:nvPr/>
        </p:nvSpPr>
        <p:spPr>
          <a:xfrm>
            <a:off x="914400" y="4069080"/>
            <a:ext cx="2834640" cy="1097280"/>
          </a:xfrm>
          <a:prstGeom prst="rect">
            <a:avLst/>
          </a:prstGeom>
          <a:noFill/>
          <a:ln/>
        </p:spPr>
        <p:txBody>
          <a:bodyPr wrap="square" lIns="0" tIns="0" rIns="0" bIns="0" rtlCol="0" anchor="t"/>
          <a:lstStyle/>
          <a:p>
            <a:pPr marL="0" indent="0">
              <a:buNone/>
            </a:pPr>
            <a:r>
              <a:rPr lang="en-US" sz="1700" dirty="0">
                <a:solidFill>
                  <a:schemeClr val="accent3"/>
                </a:solidFill>
              </a:rPr>
              <a:t>Story idea, four endings, dialogue, and all the code</a:t>
            </a:r>
            <a:endParaRPr lang="en-US" sz="1700" dirty="0"/>
          </a:p>
        </p:txBody>
      </p:sp>
      <p:sp>
        <p:nvSpPr>
          <p:cNvPr id="9" name="Shape 6"/>
          <p:cNvSpPr/>
          <p:nvPr/>
        </p:nvSpPr>
        <p:spPr>
          <a:xfrm>
            <a:off x="4334256" y="2103120"/>
            <a:ext cx="3520440" cy="3291840"/>
          </a:xfrm>
          <a:prstGeom prst="roundRect">
            <a:avLst>
              <a:gd name="adj" fmla="val 4167"/>
            </a:avLst>
          </a:prstGeom>
          <a:solidFill>
            <a:schemeClr val="accent2"/>
          </a:solidFill>
          <a:ln/>
        </p:spPr>
      </p:sp>
      <p:sp>
        <p:nvSpPr>
          <p:cNvPr id="10" name="Shape 7"/>
          <p:cNvSpPr/>
          <p:nvPr/>
        </p:nvSpPr>
        <p:spPr>
          <a:xfrm>
            <a:off x="4700016" y="2468880"/>
            <a:ext cx="777240" cy="777240"/>
          </a:xfrm>
          <a:prstGeom prst="ellipse">
            <a:avLst/>
          </a:prstGeom>
          <a:solidFill>
            <a:schemeClr val="accent1"/>
          </a:solidFill>
          <a:ln/>
        </p:spPr>
      </p:sp>
      <p:pic>
        <p:nvPicPr>
          <p:cNvPr id="11" name="Image 1" descr="preencoded.png"/>
          <p:cNvPicPr>
            <a:picLocks noChangeAspect="1"/>
          </p:cNvPicPr>
          <p:nvPr/>
        </p:nvPicPr>
        <p:blipFill>
          <a:blip r:embed="rId4"/>
          <a:stretch>
            <a:fillRect/>
          </a:stretch>
        </p:blipFill>
        <p:spPr>
          <a:xfrm>
            <a:off x="4901184" y="2670048"/>
            <a:ext cx="374904" cy="374904"/>
          </a:xfrm>
          <a:prstGeom prst="rect">
            <a:avLst/>
          </a:prstGeom>
        </p:spPr>
      </p:pic>
      <p:sp>
        <p:nvSpPr>
          <p:cNvPr id="12" name="Text 8"/>
          <p:cNvSpPr txBox="1"/>
          <p:nvPr/>
        </p:nvSpPr>
        <p:spPr>
          <a:xfrm>
            <a:off x="4700016" y="3474720"/>
            <a:ext cx="2834640" cy="548640"/>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ChatGPT</a:t>
            </a:r>
            <a:endParaRPr lang="en-US" sz="2800" dirty="0"/>
          </a:p>
        </p:txBody>
      </p:sp>
      <p:sp>
        <p:nvSpPr>
          <p:cNvPr id="13" name="Text 9"/>
          <p:cNvSpPr txBox="1"/>
          <p:nvPr/>
        </p:nvSpPr>
        <p:spPr>
          <a:xfrm>
            <a:off x="4700016" y="4069080"/>
            <a:ext cx="2834640" cy="1097280"/>
          </a:xfrm>
          <a:prstGeom prst="rect">
            <a:avLst/>
          </a:prstGeom>
          <a:noFill/>
          <a:ln/>
        </p:spPr>
        <p:txBody>
          <a:bodyPr wrap="square" lIns="0" tIns="0" rIns="0" bIns="0" rtlCol="0" anchor="t"/>
          <a:lstStyle/>
          <a:p>
            <a:pPr marL="0" indent="0">
              <a:buNone/>
            </a:pPr>
            <a:r>
              <a:rPr lang="en-US" sz="1700" dirty="0">
                <a:solidFill>
                  <a:schemeClr val="accent3"/>
                </a:solidFill>
              </a:rPr>
              <a:t>The cover picture</a:t>
            </a:r>
            <a:endParaRPr lang="en-US" sz="1700" dirty="0"/>
          </a:p>
        </p:txBody>
      </p:sp>
      <p:sp>
        <p:nvSpPr>
          <p:cNvPr id="14" name="Shape 10"/>
          <p:cNvSpPr/>
          <p:nvPr/>
        </p:nvSpPr>
        <p:spPr>
          <a:xfrm>
            <a:off x="8119872" y="2103120"/>
            <a:ext cx="3520440" cy="3291840"/>
          </a:xfrm>
          <a:prstGeom prst="roundRect">
            <a:avLst>
              <a:gd name="adj" fmla="val 4167"/>
            </a:avLst>
          </a:prstGeom>
          <a:solidFill>
            <a:schemeClr val="accent2"/>
          </a:solidFill>
          <a:ln/>
        </p:spPr>
      </p:sp>
      <p:sp>
        <p:nvSpPr>
          <p:cNvPr id="15" name="Shape 11"/>
          <p:cNvSpPr/>
          <p:nvPr/>
        </p:nvSpPr>
        <p:spPr>
          <a:xfrm>
            <a:off x="8485632" y="2468880"/>
            <a:ext cx="777240" cy="777240"/>
          </a:xfrm>
          <a:prstGeom prst="ellipse">
            <a:avLst/>
          </a:prstGeom>
          <a:solidFill>
            <a:schemeClr val="accent1"/>
          </a:solidFill>
          <a:ln/>
        </p:spPr>
      </p:sp>
      <p:pic>
        <p:nvPicPr>
          <p:cNvPr id="16" name="Image 2" descr="preencoded.png"/>
          <p:cNvPicPr>
            <a:picLocks noChangeAspect="1"/>
          </p:cNvPicPr>
          <p:nvPr/>
        </p:nvPicPr>
        <p:blipFill>
          <a:blip r:embed="rId5"/>
          <a:stretch>
            <a:fillRect/>
          </a:stretch>
        </p:blipFill>
        <p:spPr>
          <a:xfrm>
            <a:off x="8686800" y="2670048"/>
            <a:ext cx="374904" cy="374904"/>
          </a:xfrm>
          <a:prstGeom prst="rect">
            <a:avLst/>
          </a:prstGeom>
        </p:spPr>
      </p:pic>
      <p:sp>
        <p:nvSpPr>
          <p:cNvPr id="17" name="Text 12"/>
          <p:cNvSpPr txBox="1"/>
          <p:nvPr/>
        </p:nvSpPr>
        <p:spPr>
          <a:xfrm>
            <a:off x="8485632" y="3474720"/>
            <a:ext cx="2834640" cy="548640"/>
          </a:xfrm>
          <a:prstGeom prst="rect">
            <a:avLst/>
          </a:prstGeom>
          <a:noFill/>
          <a:ln/>
        </p:spPr>
        <p:txBody>
          <a:bodyPr wrap="square" lIns="0" tIns="0" rIns="0" bIns="0" rtlCol="0" anchor="ctr"/>
          <a:lstStyle/>
          <a:p>
            <a:pPr marL="0" indent="0">
              <a:buNone/>
            </a:pPr>
            <a:r>
              <a:rPr lang="en-US" sz="2800" b="1" dirty="0">
                <a:solidFill>
                  <a:schemeClr val="bg1"/>
                </a:solidFill>
                <a:latin typeface="Cambria" pitchFamily="34" charset="0"/>
                <a:ea typeface="Cambria" pitchFamily="34" charset="-122"/>
                <a:cs typeface="Cambria" pitchFamily="34" charset="-120"/>
              </a:rPr>
              <a:t>Gemini</a:t>
            </a:r>
            <a:endParaRPr lang="en-US" sz="2800" dirty="0"/>
          </a:p>
        </p:txBody>
      </p:sp>
      <p:sp>
        <p:nvSpPr>
          <p:cNvPr id="18" name="Text 13"/>
          <p:cNvSpPr txBox="1"/>
          <p:nvPr/>
        </p:nvSpPr>
        <p:spPr>
          <a:xfrm>
            <a:off x="8485632" y="4069080"/>
            <a:ext cx="2834640" cy="1097280"/>
          </a:xfrm>
          <a:prstGeom prst="rect">
            <a:avLst/>
          </a:prstGeom>
          <a:noFill/>
          <a:ln/>
        </p:spPr>
        <p:txBody>
          <a:bodyPr wrap="square" lIns="0" tIns="0" rIns="0" bIns="0" rtlCol="0" anchor="t"/>
          <a:lstStyle/>
          <a:p>
            <a:pPr marL="0" indent="0">
              <a:buNone/>
            </a:pPr>
            <a:r>
              <a:rPr lang="en-US" sz="1700" dirty="0">
                <a:solidFill>
                  <a:schemeClr val="accent3"/>
                </a:solidFill>
              </a:rPr>
              <a:t>The other nine pictures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777240"/>
            <a:ext cx="512064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WORKING WITH CLAUDE</a:t>
            </a:r>
            <a:endParaRPr lang="en-US" sz="1300" dirty="0"/>
          </a:p>
        </p:txBody>
      </p:sp>
      <p:sp>
        <p:nvSpPr>
          <p:cNvPr id="3" name="Text 1"/>
          <p:cNvSpPr txBox="1"/>
          <p:nvPr/>
        </p:nvSpPr>
        <p:spPr>
          <a:xfrm>
            <a:off x="548640" y="1188720"/>
            <a:ext cx="5120640" cy="1280160"/>
          </a:xfrm>
          <a:prstGeom prst="rect">
            <a:avLst/>
          </a:prstGeom>
          <a:noFill/>
          <a:ln/>
        </p:spPr>
        <p:txBody>
          <a:bodyPr wrap="square" lIns="0" tIns="0" rIns="0" bIns="0" rtlCol="0" anchor="t"/>
          <a:lstStyle/>
          <a:p>
            <a:pPr marL="0" indent="0">
              <a:buNone/>
            </a:pPr>
            <a:r>
              <a:rPr lang="en-US" sz="3400" b="1" dirty="0">
                <a:solidFill>
                  <a:schemeClr val="bg1"/>
                </a:solidFill>
                <a:latin typeface="Cambria" pitchFamily="34" charset="0"/>
                <a:ea typeface="Cambria" pitchFamily="34" charset="-122"/>
                <a:cs typeface="Cambria" pitchFamily="34" charset="-120"/>
              </a:rPr>
              <a:t>The first try was not perfect</a:t>
            </a:r>
            <a:endParaRPr lang="en-US" sz="3400" dirty="0"/>
          </a:p>
        </p:txBody>
      </p:sp>
      <p:sp>
        <p:nvSpPr>
          <p:cNvPr id="4" name="Text 2"/>
          <p:cNvSpPr txBox="1"/>
          <p:nvPr/>
        </p:nvSpPr>
        <p:spPr>
          <a:xfrm>
            <a:off x="548640" y="2606040"/>
            <a:ext cx="5120640" cy="411480"/>
          </a:xfrm>
          <a:prstGeom prst="rect">
            <a:avLst/>
          </a:prstGeom>
          <a:noFill/>
          <a:ln/>
        </p:spPr>
        <p:txBody>
          <a:bodyPr wrap="square" lIns="0" tIns="0" rIns="0" bIns="0" rtlCol="0" anchor="ctr"/>
          <a:lstStyle/>
          <a:p>
            <a:pPr marL="0" indent="0">
              <a:buNone/>
            </a:pPr>
            <a:r>
              <a:rPr lang="en-US" sz="1800" dirty="0">
                <a:solidFill>
                  <a:schemeClr val="accent3"/>
                </a:solidFill>
              </a:rPr>
              <a:t>So I asked for changes:</a:t>
            </a:r>
            <a:endParaRPr lang="en-US" sz="1800" dirty="0"/>
          </a:p>
        </p:txBody>
      </p:sp>
      <p:sp>
        <p:nvSpPr>
          <p:cNvPr id="5" name="Text 3"/>
          <p:cNvSpPr txBox="1"/>
          <p:nvPr/>
        </p:nvSpPr>
        <p:spPr>
          <a:xfrm>
            <a:off x="548640" y="3108960"/>
            <a:ext cx="5120640" cy="2194560"/>
          </a:xfrm>
          <a:prstGeom prst="rect">
            <a:avLst/>
          </a:prstGeom>
          <a:noFill/>
          <a:ln/>
        </p:spPr>
        <p:txBody>
          <a:bodyPr wrap="square" lIns="0" tIns="0" rIns="0" bIns="0" rtlCol="0" anchor="t"/>
          <a:lstStyle/>
          <a:p>
            <a:pPr marL="342900" indent="-342900">
              <a:spcAft>
                <a:spcPts val="800"/>
              </a:spcAft>
              <a:buSzPct val="100000"/>
              <a:buChar char="•"/>
            </a:pPr>
            <a:r>
              <a:rPr lang="en-US" sz="1800" dirty="0">
                <a:solidFill>
                  <a:schemeClr val="bg1"/>
                </a:solidFill>
              </a:rPr>
              <a:t>Move the story intro into the game</a:t>
            </a:r>
            <a:endParaRPr lang="en-US" sz="1800" dirty="0"/>
          </a:p>
          <a:p>
            <a:pPr marL="342900" indent="-342900">
              <a:spcAft>
                <a:spcPts val="800"/>
              </a:spcAft>
              <a:buSzPct val="100000"/>
              <a:buChar char="•"/>
            </a:pPr>
            <a:r>
              <a:rPr lang="en-US" sz="1800" dirty="0">
                <a:solidFill>
                  <a:schemeClr val="bg1"/>
                </a:solidFill>
              </a:rPr>
              <a:t>Add Chinese under every line</a:t>
            </a:r>
            <a:endParaRPr lang="en-US" sz="1800" dirty="0"/>
          </a:p>
          <a:p>
            <a:pPr marL="342900" indent="-342900">
              <a:spcAft>
                <a:spcPts val="800"/>
              </a:spcAft>
              <a:buSzPct val="100000"/>
              <a:buChar char="•"/>
            </a:pPr>
            <a:r>
              <a:rPr lang="en-US" sz="1800" dirty="0">
                <a:solidFill>
                  <a:schemeClr val="bg1"/>
                </a:solidFill>
              </a:rPr>
              <a:t>Make the text show faster</a:t>
            </a:r>
            <a:endParaRPr lang="en-US" sz="1800" dirty="0"/>
          </a:p>
          <a:p>
            <a:pPr marL="342900" indent="-342900">
              <a:spcAft>
                <a:spcPts val="800"/>
              </a:spcAft>
              <a:buSzPct val="100000"/>
              <a:buChar char="•"/>
            </a:pPr>
            <a:r>
              <a:rPr lang="en-US" sz="1800" dirty="0">
                <a:solidFill>
                  <a:schemeClr val="bg1"/>
                </a:solidFill>
              </a:rPr>
              <a:t>Put the title in the middle</a:t>
            </a:r>
            <a:endParaRPr lang="en-US" sz="1800" dirty="0"/>
          </a:p>
        </p:txBody>
      </p:sp>
      <p:sp>
        <p:nvSpPr>
          <p:cNvPr id="6" name="Shape 4"/>
          <p:cNvSpPr/>
          <p:nvPr/>
        </p:nvSpPr>
        <p:spPr>
          <a:xfrm>
            <a:off x="6035040" y="777240"/>
            <a:ext cx="5605272" cy="5303520"/>
          </a:xfrm>
          <a:prstGeom prst="roundRect">
            <a:avLst>
              <a:gd name="adj" fmla="val 2586"/>
            </a:avLst>
          </a:prstGeom>
          <a:solidFill>
            <a:schemeClr val="accent2"/>
          </a:solidFill>
          <a:ln w="19050">
            <a:solidFill>
              <a:srgbClr val="D9C27A"/>
            </a:solidFill>
            <a:prstDash val="solid"/>
          </a:ln>
        </p:spPr>
      </p:sp>
      <p:sp>
        <p:nvSpPr>
          <p:cNvPr id="7" name="Text 5"/>
          <p:cNvSpPr txBox="1"/>
          <p:nvPr/>
        </p:nvSpPr>
        <p:spPr>
          <a:xfrm>
            <a:off x="6355080" y="1045597"/>
            <a:ext cx="5029200" cy="320040"/>
          </a:xfrm>
          <a:prstGeom prst="rect">
            <a:avLst/>
          </a:prstGeom>
          <a:noFill/>
          <a:ln/>
        </p:spPr>
        <p:txBody>
          <a:bodyPr wrap="square" lIns="0" tIns="0" rIns="0" bIns="0" rtlCol="0" anchor="ctr"/>
          <a:lstStyle/>
          <a:p>
            <a:pPr marL="0" indent="0">
              <a:buNone/>
            </a:pPr>
            <a:r>
              <a:rPr lang="en-US" sz="1200" b="1" kern="0" spc="200" dirty="0">
                <a:solidFill>
                  <a:schemeClr val="accent1"/>
                </a:solidFill>
              </a:rPr>
              <a:t>FROM MY CHAT WITH CLAUDE</a:t>
            </a:r>
            <a:endParaRPr lang="en-US" sz="1200" dirty="0"/>
          </a:p>
        </p:txBody>
      </p:sp>
      <p:sp>
        <p:nvSpPr>
          <p:cNvPr id="8" name="Shape 6"/>
          <p:cNvSpPr/>
          <p:nvPr/>
        </p:nvSpPr>
        <p:spPr>
          <a:xfrm>
            <a:off x="6355080" y="1554480"/>
            <a:ext cx="4965192" cy="1234440"/>
          </a:xfrm>
          <a:prstGeom prst="roundRect">
            <a:avLst>
              <a:gd name="adj" fmla="val 7407"/>
            </a:avLst>
          </a:prstGeom>
          <a:solidFill>
            <a:srgbClr val="2A3560"/>
          </a:solidFill>
          <a:ln/>
        </p:spPr>
      </p:sp>
      <p:sp>
        <p:nvSpPr>
          <p:cNvPr id="9" name="Text 7"/>
          <p:cNvSpPr txBox="1"/>
          <p:nvPr/>
        </p:nvSpPr>
        <p:spPr>
          <a:xfrm>
            <a:off x="6537960" y="1600200"/>
            <a:ext cx="4617720" cy="1143000"/>
          </a:xfrm>
          <a:prstGeom prst="rect">
            <a:avLst/>
          </a:prstGeom>
          <a:noFill/>
          <a:ln/>
        </p:spPr>
        <p:txBody>
          <a:bodyPr wrap="square" lIns="0" tIns="0" rIns="0" bIns="0" rtlCol="0" anchor="ctr"/>
          <a:lstStyle/>
          <a:p>
            <a:pPr marL="0" indent="0">
              <a:buNone/>
            </a:pPr>
            <a:r>
              <a:rPr lang="en-US" sz="1500" b="1" dirty="0">
                <a:solidFill>
                  <a:schemeClr val="bg1"/>
                </a:solidFill>
              </a:rPr>
              <a:t>Me: </a:t>
            </a:r>
            <a:r>
              <a:rPr lang="en-US" sz="1500" dirty="0">
                <a:solidFill>
                  <a:schemeClr val="bg1"/>
                </a:solidFill>
              </a:rPr>
              <a:t>I want a dialogue game. The player has different choices, and different choices lead to different endings.</a:t>
            </a:r>
            <a:endParaRPr lang="en-US" sz="1500" dirty="0"/>
          </a:p>
        </p:txBody>
      </p:sp>
      <p:sp>
        <p:nvSpPr>
          <p:cNvPr id="10" name="Text 8"/>
          <p:cNvSpPr txBox="1"/>
          <p:nvPr/>
        </p:nvSpPr>
        <p:spPr>
          <a:xfrm>
            <a:off x="6537960" y="3017520"/>
            <a:ext cx="4754880" cy="2834640"/>
          </a:xfrm>
          <a:prstGeom prst="rect">
            <a:avLst/>
          </a:prstGeom>
          <a:noFill/>
          <a:ln/>
        </p:spPr>
        <p:txBody>
          <a:bodyPr wrap="square" lIns="0" tIns="0" rIns="0" bIns="0" rtlCol="0" anchor="t"/>
          <a:lstStyle/>
          <a:p>
            <a:pPr marL="0" indent="0">
              <a:buNone/>
            </a:pPr>
            <a:r>
              <a:rPr lang="en-US" sz="1500" b="1" dirty="0">
                <a:solidFill>
                  <a:srgbClr val="F4ECD8"/>
                </a:solidFill>
              </a:rPr>
              <a:t>Claude: </a:t>
            </a:r>
            <a:r>
              <a:rPr lang="en-US" sz="1500" dirty="0">
                <a:solidFill>
                  <a:srgbClr val="F4ECD8"/>
                </a:solidFill>
              </a:rPr>
              <a:t>Here is the story outline and branching structure.</a:t>
            </a:r>
            <a:endParaRPr lang="en-US" sz="1500" dirty="0"/>
          </a:p>
          <a:p>
            <a:pPr marL="0" indent="0">
              <a:spcAft>
                <a:spcPts val="800"/>
              </a:spcAft>
              <a:buNone/>
            </a:pPr>
            <a:r>
              <a:rPr lang="en-US" sz="1500" dirty="0">
                <a:solidFill>
                  <a:schemeClr val="accent3"/>
                </a:solidFill>
              </a:rPr>
              <a:t>Scene 2, The Garden: help the rabbit → unlocks the hidden ending</a:t>
            </a:r>
            <a:endParaRPr lang="en-US" sz="1500" dirty="0"/>
          </a:p>
          <a:p>
            <a:pPr marL="0" indent="0">
              <a:spcAft>
                <a:spcPts val="800"/>
              </a:spcAft>
              <a:buNone/>
            </a:pPr>
            <a:r>
              <a:rPr lang="en-US" sz="1500" dirty="0">
                <a:solidFill>
                  <a:schemeClr val="accent3"/>
                </a:solidFill>
              </a:rPr>
              <a:t>Scene 3, The Apprentice: warn Hou Yi → he comes back in time</a:t>
            </a:r>
            <a:endParaRPr lang="en-US" sz="1500" dirty="0"/>
          </a:p>
          <a:p>
            <a:pPr marL="0" indent="0">
              <a:buNone/>
            </a:pPr>
            <a:r>
              <a:rPr lang="en-US" sz="1500" dirty="0">
                <a:solidFill>
                  <a:schemeClr val="accent3"/>
                </a:solidFill>
              </a:rPr>
              <a:t>Four endings: Lady of the Moon · Mortal Hearts · Stolen Heaven · The Jade Rabbit</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11480"/>
            <a:ext cx="5486400" cy="320040"/>
          </a:xfrm>
          <a:prstGeom prst="rect">
            <a:avLst/>
          </a:prstGeom>
          <a:noFill/>
          <a:ln/>
        </p:spPr>
        <p:txBody>
          <a:bodyPr wrap="square" lIns="0" tIns="0" rIns="0" bIns="0" rtlCol="0" anchor="ctr"/>
          <a:lstStyle/>
          <a:p>
            <a:pPr marL="0" indent="0">
              <a:buNone/>
            </a:pPr>
            <a:r>
              <a:rPr lang="en-US" sz="1300" b="1" kern="0" spc="300" dirty="0">
                <a:solidFill>
                  <a:schemeClr val="accent1"/>
                </a:solidFill>
              </a:rPr>
              <a:t>MAKING THE PICTURES</a:t>
            </a:r>
            <a:endParaRPr lang="en-US" sz="1300" dirty="0"/>
          </a:p>
        </p:txBody>
      </p:sp>
      <p:sp>
        <p:nvSpPr>
          <p:cNvPr id="3" name="Text 0"/>
          <p:cNvSpPr>
            <a:spLocks noGrp="1"/>
          </p:cNvSpPr>
          <p:nvPr>
            <p:ph type="title" idx="100" hasCustomPrompt="1"/>
          </p:nvPr>
        </p:nvSpPr>
        <p:spPr>
          <a:xfrm>
            <a:off x="548640" y="777240"/>
            <a:ext cx="11091672" cy="914400"/>
          </a:xfrm>
          <a:prstGeom prst="rect">
            <a:avLst/>
          </a:prstGeom>
          <a:noFill/>
          <a:ln/>
        </p:spPr>
        <p:txBody>
          <a:bodyPr wrap="square" lIns="0" tIns="0" rIns="0" bIns="0" rtlCol="0" anchor="t"/>
          <a:lstStyle/>
          <a:p>
            <a:pPr marL="0" indent="0" algn="l">
              <a:buNone/>
            </a:pPr>
            <a:r>
              <a:rPr lang="en-US" sz="3600" b="1" dirty="0">
                <a:solidFill>
                  <a:schemeClr val="bg1"/>
                </a:solidFill>
                <a:latin typeface="Cambria" pitchFamily="34" charset="0"/>
                <a:ea typeface="Cambria" pitchFamily="34" charset="-122"/>
                <a:cs typeface="Cambria" pitchFamily="34" charset="-120"/>
              </a:rPr>
              <a:t>ChatGPT had an error, so I switched to Gemini</a:t>
            </a:r>
            <a:endParaRPr lang="en-US" sz="3600" dirty="0"/>
          </a:p>
        </p:txBody>
      </p:sp>
      <p:sp>
        <p:nvSpPr>
          <p:cNvPr id="4" name="Shape 2"/>
          <p:cNvSpPr/>
          <p:nvPr/>
        </p:nvSpPr>
        <p:spPr>
          <a:xfrm>
            <a:off x="548640" y="1874520"/>
            <a:ext cx="5431536" cy="2880360"/>
          </a:xfrm>
          <a:prstGeom prst="roundRect">
            <a:avLst>
              <a:gd name="adj" fmla="val 3175"/>
            </a:avLst>
          </a:prstGeom>
          <a:solidFill>
            <a:srgbClr val="0A0E22"/>
          </a:solidFill>
          <a:ln w="19050">
            <a:solidFill>
              <a:srgbClr val="D9C27A"/>
            </a:solidFill>
            <a:prstDash val="solid"/>
          </a:ln>
        </p:spPr>
      </p:sp>
      <p:pic>
        <p:nvPicPr>
          <p:cNvPr id="5" name="Image 0" descr="ChatGPT chat with the cover prompt and the generated picture"/>
          <p:cNvPicPr>
            <a:picLocks noChangeAspect="1"/>
          </p:cNvPicPr>
          <p:nvPr/>
        </p:nvPicPr>
        <p:blipFill>
          <a:blip r:embed="rId3"/>
          <a:stretch>
            <a:fillRect/>
          </a:stretch>
        </p:blipFill>
        <p:spPr>
          <a:xfrm>
            <a:off x="640080" y="2074836"/>
            <a:ext cx="5248656" cy="2479728"/>
          </a:xfrm>
          <a:prstGeom prst="rect">
            <a:avLst/>
          </a:prstGeom>
        </p:spPr>
      </p:pic>
      <p:sp>
        <p:nvSpPr>
          <p:cNvPr id="6" name="Text 3"/>
          <p:cNvSpPr txBox="1"/>
          <p:nvPr/>
        </p:nvSpPr>
        <p:spPr>
          <a:xfrm>
            <a:off x="548640" y="4846320"/>
            <a:ext cx="5431536" cy="365760"/>
          </a:xfrm>
          <a:prstGeom prst="rect">
            <a:avLst/>
          </a:prstGeom>
          <a:noFill/>
          <a:ln/>
        </p:spPr>
        <p:txBody>
          <a:bodyPr wrap="square" lIns="0" tIns="0" rIns="0" bIns="0" rtlCol="0" anchor="ctr"/>
          <a:lstStyle/>
          <a:p>
            <a:pPr marL="0" indent="0">
              <a:buNone/>
            </a:pPr>
            <a:r>
              <a:rPr lang="en-US" sz="1500" dirty="0">
                <a:solidFill>
                  <a:schemeClr val="accent3"/>
                </a:solidFill>
              </a:rPr>
              <a:t>ChatGPT: the cover</a:t>
            </a:r>
            <a:endParaRPr lang="en-US" sz="1500" dirty="0"/>
          </a:p>
        </p:txBody>
      </p:sp>
      <p:sp>
        <p:nvSpPr>
          <p:cNvPr id="7" name="Shape 4"/>
          <p:cNvSpPr/>
          <p:nvPr/>
        </p:nvSpPr>
        <p:spPr>
          <a:xfrm>
            <a:off x="6208776" y="1874520"/>
            <a:ext cx="5431536" cy="2880360"/>
          </a:xfrm>
          <a:prstGeom prst="roundRect">
            <a:avLst>
              <a:gd name="adj" fmla="val 3175"/>
            </a:avLst>
          </a:prstGeom>
          <a:solidFill>
            <a:srgbClr val="0A0E22"/>
          </a:solidFill>
          <a:ln w="19050">
            <a:solidFill>
              <a:srgbClr val="D9C27A"/>
            </a:solidFill>
            <a:prstDash val="solid"/>
          </a:ln>
        </p:spPr>
      </p:sp>
      <p:pic>
        <p:nvPicPr>
          <p:cNvPr id="8" name="Image 1" descr="Gemini chat with the archer prompt and the generated picture"/>
          <p:cNvPicPr>
            <a:picLocks noChangeAspect="1"/>
          </p:cNvPicPr>
          <p:nvPr/>
        </p:nvPicPr>
        <p:blipFill>
          <a:blip r:embed="rId4"/>
          <a:stretch>
            <a:fillRect/>
          </a:stretch>
        </p:blipFill>
        <p:spPr>
          <a:xfrm>
            <a:off x="6382801" y="1965960"/>
            <a:ext cx="5083486" cy="2697480"/>
          </a:xfrm>
          <a:prstGeom prst="rect">
            <a:avLst/>
          </a:prstGeom>
        </p:spPr>
      </p:pic>
      <p:sp>
        <p:nvSpPr>
          <p:cNvPr id="9" name="Text 5"/>
          <p:cNvSpPr txBox="1"/>
          <p:nvPr/>
        </p:nvSpPr>
        <p:spPr>
          <a:xfrm>
            <a:off x="6208776" y="4846320"/>
            <a:ext cx="5431536" cy="365760"/>
          </a:xfrm>
          <a:prstGeom prst="rect">
            <a:avLst/>
          </a:prstGeom>
          <a:noFill/>
          <a:ln/>
        </p:spPr>
        <p:txBody>
          <a:bodyPr wrap="square" lIns="0" tIns="0" rIns="0" bIns="0" rtlCol="0" anchor="ctr"/>
          <a:lstStyle/>
          <a:p>
            <a:pPr marL="0" indent="0">
              <a:buNone/>
            </a:pPr>
            <a:r>
              <a:rPr lang="en-US" sz="1500" dirty="0">
                <a:solidFill>
                  <a:schemeClr val="accent3"/>
                </a:solidFill>
              </a:rPr>
              <a:t>Gemini: the other nine pictures</a:t>
            </a:r>
            <a:endParaRPr lang="en-US" sz="1500" dirty="0"/>
          </a:p>
        </p:txBody>
      </p:sp>
      <p:sp>
        <p:nvSpPr>
          <p:cNvPr id="10" name="Shape 6"/>
          <p:cNvSpPr/>
          <p:nvPr/>
        </p:nvSpPr>
        <p:spPr>
          <a:xfrm>
            <a:off x="548640" y="5440680"/>
            <a:ext cx="11091672" cy="685800"/>
          </a:xfrm>
          <a:prstGeom prst="roundRect">
            <a:avLst>
              <a:gd name="adj" fmla="val 13333"/>
            </a:avLst>
          </a:prstGeom>
          <a:solidFill>
            <a:schemeClr val="accent2"/>
          </a:solidFill>
          <a:ln/>
        </p:spPr>
      </p:sp>
      <p:sp>
        <p:nvSpPr>
          <p:cNvPr id="11" name="Text 7"/>
          <p:cNvSpPr txBox="1"/>
          <p:nvPr/>
        </p:nvSpPr>
        <p:spPr>
          <a:xfrm>
            <a:off x="777240" y="5440680"/>
            <a:ext cx="10698480" cy="685800"/>
          </a:xfrm>
          <a:prstGeom prst="rect">
            <a:avLst/>
          </a:prstGeom>
          <a:noFill/>
          <a:ln/>
        </p:spPr>
        <p:txBody>
          <a:bodyPr wrap="square" lIns="0" tIns="0" rIns="0" bIns="0" rtlCol="0" anchor="ctr"/>
          <a:lstStyle/>
          <a:p>
            <a:pPr marL="0" indent="0">
              <a:buNone/>
            </a:pPr>
            <a:r>
              <a:rPr lang="en-US" sz="1600" dirty="0">
                <a:solidFill>
                  <a:schemeClr val="bg1"/>
                </a:solidFill>
              </a:rPr>
              <a:t>Same style words in every prompt: </a:t>
            </a:r>
            <a:r>
              <a:rPr lang="en-US" sz="1600" i="1" dirty="0">
                <a:solidFill>
                  <a:srgbClr val="D9C27A"/>
                </a:solidFill>
              </a:rPr>
              <a:t>"Chinese ink painting style, soft gold and deep blue colors"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nt/user-data/uploads/change-game/images/scene4.jpg"/>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chemeClr val="tx1">
              <a:alpha val="72000"/>
            </a:schemeClr>
          </a:solidFill>
          <a:ln/>
        </p:spPr>
      </p:sp>
      <p:sp>
        <p:nvSpPr>
          <p:cNvPr id="4" name="Text 1"/>
          <p:cNvSpPr txBox="1"/>
          <p:nvPr/>
        </p:nvSpPr>
        <p:spPr>
          <a:xfrm>
            <a:off x="548640" y="2011680"/>
            <a:ext cx="11091672" cy="1280160"/>
          </a:xfrm>
          <a:prstGeom prst="rect">
            <a:avLst/>
          </a:prstGeom>
          <a:noFill/>
          <a:ln/>
        </p:spPr>
        <p:txBody>
          <a:bodyPr wrap="square" lIns="0" tIns="0" rIns="0" bIns="0" rtlCol="0" anchor="ctr"/>
          <a:lstStyle/>
          <a:p>
            <a:pPr marL="0" indent="0" algn="ctr">
              <a:buNone/>
            </a:pPr>
            <a:r>
              <a:rPr lang="en-US" sz="6600" b="1" dirty="0">
                <a:solidFill>
                  <a:schemeClr val="bg1"/>
                </a:solidFill>
                <a:latin typeface="Cambria" pitchFamily="34" charset="0"/>
                <a:ea typeface="Cambria" pitchFamily="34" charset="-122"/>
                <a:cs typeface="Cambria" pitchFamily="34" charset="-120"/>
              </a:rPr>
              <a:t>Thank you</a:t>
            </a:r>
            <a:endParaRPr lang="en-US" sz="6600" dirty="0"/>
          </a:p>
        </p:txBody>
      </p:sp>
    </p:spTree>
  </p:cSld>
  <p:clrMapOvr>
    <a:masterClrMapping/>
  </p:clrMapOvr>
</p:sld>
</file>

<file path=ppt/theme/theme1.xml><?xml version="1.0" encoding="utf-8"?>
<a:theme xmlns:a="http://schemas.openxmlformats.org/drawingml/2006/main" name="Moon Ink">
  <a:themeElements>
    <a:clrScheme name="Moon Ink">
      <a:dk1>
        <a:srgbClr val="0F1530"/>
      </a:dk1>
      <a:lt1>
        <a:srgbClr val="F4ECD8"/>
      </a:lt1>
      <a:dk2>
        <a:srgbClr val="14213D"/>
      </a:dk2>
      <a:lt2>
        <a:srgbClr val="F6F1E4"/>
      </a:lt2>
      <a:accent1>
        <a:srgbClr val="D9C27A"/>
      </a:accent1>
      <a:accent2>
        <a:srgbClr val="1A2347"/>
      </a:accent2>
      <a:accent3>
        <a:srgbClr val="C9C3B0"/>
      </a:accent3>
      <a:accent4>
        <a:srgbClr val="8A6A24"/>
      </a:accent4>
      <a:accent5>
        <a:srgbClr val="3E4A63"/>
      </a:accent5>
      <a:accent6>
        <a:srgbClr val="B08D3C"/>
      </a:accent6>
      <a:hlink>
        <a:srgbClr val="D9C27A"/>
      </a:hlink>
      <a:folHlink>
        <a:srgbClr val="C9C3B0"/>
      </a:folHlink>
    </a:clrScheme>
    <a:fontScheme name="Moon Ink">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1527</Words>
  <Application>Microsoft Office PowerPoint</Application>
  <PresentationFormat>宽屏</PresentationFormat>
  <Paragraphs>81</Paragraphs>
  <Slides>12</Slides>
  <Notes>12</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12</vt:i4>
      </vt:variant>
    </vt:vector>
  </HeadingPairs>
  <TitlesOfParts>
    <vt:vector size="15" baseType="lpstr">
      <vt:lpstr>Arial</vt:lpstr>
      <vt:lpstr>Cambria</vt:lpstr>
      <vt:lpstr>Moon Ink</vt:lpstr>
      <vt:lpstr>PowerPoint 演示文稿</vt:lpstr>
      <vt:lpstr>PowerPoint 演示文稿</vt:lpstr>
      <vt:lpstr>PowerPoint 演示文稿</vt:lpstr>
      <vt:lpstr>PowerPoint 演示文稿</vt:lpstr>
      <vt:lpstr>PowerPoint 演示文稿</vt:lpstr>
      <vt:lpstr>PowerPoint 演示文稿</vt:lpstr>
      <vt:lpstr>Four choices, four endings</vt:lpstr>
      <vt:lpstr>PowerPoint 演示文稿</vt:lpstr>
      <vt:lpstr>Three AI tools, three jobs</vt:lpstr>
      <vt:lpstr>PowerPoint 演示文稿</vt:lpstr>
      <vt:lpstr>ChatGPT had an error, so I switched to Gemini</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Elixir of the Moon</dc:title>
  <dc:subject>PptxGenJS Presentation</dc:subject>
  <dc:creator>Ziqian Wang</dc:creator>
  <cp:lastModifiedBy>子谦 王</cp:lastModifiedBy>
  <cp:revision>5</cp:revision>
  <dcterms:created xsi:type="dcterms:W3CDTF">2026-10-06T02:34:36Z</dcterms:created>
  <dcterms:modified xsi:type="dcterms:W3CDTF">2026-10-06T04:24:44Z</dcterms:modified>
</cp:coreProperties>
</file>